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2"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5859"/>
  </p:normalViewPr>
  <p:slideViewPr>
    <p:cSldViewPr snapToGrid="0" snapToObjects="1">
      <p:cViewPr varScale="1">
        <p:scale>
          <a:sx n="90" d="100"/>
          <a:sy n="90" d="100"/>
        </p:scale>
        <p:origin x="232" y="6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A77449-7F8F-6F37-91C0-9766FE70F2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6ED8CA79-3125-CB63-B6EC-28FA235D057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1C7A136-1EE1-2FA6-5F26-1383DECC7D4D}"/>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5" name="Footer Placeholder 4">
            <a:extLst>
              <a:ext uri="{FF2B5EF4-FFF2-40B4-BE49-F238E27FC236}">
                <a16:creationId xmlns:a16="http://schemas.microsoft.com/office/drawing/2014/main" id="{D54C0F60-E60E-2BAC-4831-12600F43CB7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AB6BCA-F8F5-E8D6-6C5E-0522448F69B1}"/>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576660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69991C-8120-0E05-98E0-20804C1F928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51548BB-0037-A566-911B-C1673889AA0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23BAB52-F173-2303-CFAD-9B484478ED2D}"/>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5" name="Footer Placeholder 4">
            <a:extLst>
              <a:ext uri="{FF2B5EF4-FFF2-40B4-BE49-F238E27FC236}">
                <a16:creationId xmlns:a16="http://schemas.microsoft.com/office/drawing/2014/main" id="{BF0AF134-9C6C-9923-87E8-A4DD04D111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E610E2-9463-27DC-4045-E5A6327F1F5B}"/>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3419256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64DE785-0CBC-008C-78B0-3EE06DFE87F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DB6B20D-A3E8-8AD3-B942-2D9721A7E70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7EA58C-5885-6E37-9F7C-A9037C18B55F}"/>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5" name="Footer Placeholder 4">
            <a:extLst>
              <a:ext uri="{FF2B5EF4-FFF2-40B4-BE49-F238E27FC236}">
                <a16:creationId xmlns:a16="http://schemas.microsoft.com/office/drawing/2014/main" id="{06E49DBA-A397-2DDE-4DF9-4225DA76DB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4E473D-371B-82B4-83E9-BF2DE1AA1A89}"/>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2170816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6AFFB-6F2E-6D5E-D072-B94FA79FD84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46BEF7A-F58E-1506-49B5-3C490F72720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CB6005A-F183-1442-99B6-D0C0573A7310}"/>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5" name="Footer Placeholder 4">
            <a:extLst>
              <a:ext uri="{FF2B5EF4-FFF2-40B4-BE49-F238E27FC236}">
                <a16:creationId xmlns:a16="http://schemas.microsoft.com/office/drawing/2014/main" id="{D234079B-9545-E5C1-479C-D355253919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6E9D25-B768-ADE0-C172-E1568CF18CE2}"/>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3899725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3943B-0765-3B6F-76B7-FF55969AD63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14CD680-318F-0D35-D067-8F3FDD6782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2EA1A55-BDC2-EA8E-C13B-5FE6B8DB21B6}"/>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5" name="Footer Placeholder 4">
            <a:extLst>
              <a:ext uri="{FF2B5EF4-FFF2-40B4-BE49-F238E27FC236}">
                <a16:creationId xmlns:a16="http://schemas.microsoft.com/office/drawing/2014/main" id="{2F5FB166-8F50-9762-4E5D-E76B1265FE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4FDE14-1649-5999-F9C7-1F9D83F19C82}"/>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25900506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A04AF-FE9A-FF21-0E5F-728FFA745BD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BE732D6-59A9-3244-D7B1-14499F196D4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2B51B41-02FD-81DF-D6A9-4BB6575642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D15AA0E-3ACA-A640-8115-5E83E2032AA4}"/>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6" name="Footer Placeholder 5">
            <a:extLst>
              <a:ext uri="{FF2B5EF4-FFF2-40B4-BE49-F238E27FC236}">
                <a16:creationId xmlns:a16="http://schemas.microsoft.com/office/drawing/2014/main" id="{09BBE03F-CC4F-E76F-1821-1C77499B080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E1E9C96-67FE-1B66-0663-EA1E74DA0BC5}"/>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2043745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49663C-A7C3-3988-4E13-D77C6C783825}"/>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E28F55A-BB50-E24F-42EF-703DC43C3E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7137CC-730B-057F-02CB-92127E79605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76F8EF5-513B-4C28-DF37-2429BCFBDFA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E9240BB-51A6-FE07-4509-A391B35B680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16228A8-081D-59EA-FBC3-03131301F533}"/>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8" name="Footer Placeholder 7">
            <a:extLst>
              <a:ext uri="{FF2B5EF4-FFF2-40B4-BE49-F238E27FC236}">
                <a16:creationId xmlns:a16="http://schemas.microsoft.com/office/drawing/2014/main" id="{BFA76ADC-24F1-24B9-8AB8-D3FDA95E0E8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5262CEF-1A1D-918B-9FE5-EAF3D446B345}"/>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2745250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C84E3-C642-D744-A1A1-2D428E9E6BB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482A075-4557-4706-BB40-095B300B1B75}"/>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4" name="Footer Placeholder 3">
            <a:extLst>
              <a:ext uri="{FF2B5EF4-FFF2-40B4-BE49-F238E27FC236}">
                <a16:creationId xmlns:a16="http://schemas.microsoft.com/office/drawing/2014/main" id="{30B33B9A-BBB1-B21B-5045-FA34FE4CC8B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C863268-C91F-4B55-0E81-3D475FDF976D}"/>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2656011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8D4AF5-BF74-E457-9510-90802D2EFEDC}"/>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3" name="Footer Placeholder 2">
            <a:extLst>
              <a:ext uri="{FF2B5EF4-FFF2-40B4-BE49-F238E27FC236}">
                <a16:creationId xmlns:a16="http://schemas.microsoft.com/office/drawing/2014/main" id="{A30109C4-D55A-BF43-0836-A6028A6E29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C1D554D-C950-6E60-8697-0A1D5C5D32F6}"/>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18521094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22E4D-CF52-7B0D-4F62-BAC27368E4E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D48F5F7-0953-81ED-9961-82056C0570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4DBB597-20AF-C662-3358-3A398C6AAA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B4A87AF-6065-8EE0-4B40-6FBCFB2E538E}"/>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6" name="Footer Placeholder 5">
            <a:extLst>
              <a:ext uri="{FF2B5EF4-FFF2-40B4-BE49-F238E27FC236}">
                <a16:creationId xmlns:a16="http://schemas.microsoft.com/office/drawing/2014/main" id="{7A853FF1-13A0-83FF-14AE-1F11726DFBF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47CEB5-EFD3-664F-223C-F5D84BD57410}"/>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2017626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44AEA5-291D-0BA8-5204-3DA80975A8F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586AFB4-2647-6EE1-BC26-B24A50F3814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CD5738-A07C-C337-C46C-2B21BB457C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A3A854-02CA-20AC-44DD-DB84273C4231}"/>
              </a:ext>
            </a:extLst>
          </p:cNvPr>
          <p:cNvSpPr>
            <a:spLocks noGrp="1"/>
          </p:cNvSpPr>
          <p:nvPr>
            <p:ph type="dt" sz="half" idx="10"/>
          </p:nvPr>
        </p:nvSpPr>
        <p:spPr/>
        <p:txBody>
          <a:bodyPr/>
          <a:lstStyle/>
          <a:p>
            <a:fld id="{9D0421BE-B719-454E-8A41-CEC92FEA44A6}" type="datetimeFigureOut">
              <a:rPr lang="en-US" smtClean="0"/>
              <a:t>9/24/24</a:t>
            </a:fld>
            <a:endParaRPr lang="en-US"/>
          </a:p>
        </p:txBody>
      </p:sp>
      <p:sp>
        <p:nvSpPr>
          <p:cNvPr id="6" name="Footer Placeholder 5">
            <a:extLst>
              <a:ext uri="{FF2B5EF4-FFF2-40B4-BE49-F238E27FC236}">
                <a16:creationId xmlns:a16="http://schemas.microsoft.com/office/drawing/2014/main" id="{ABE8DC58-2B51-0EB8-15C0-72D5AD50E1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DA4445C-F602-6DB7-0DB5-D80271EFD4AB}"/>
              </a:ext>
            </a:extLst>
          </p:cNvPr>
          <p:cNvSpPr>
            <a:spLocks noGrp="1"/>
          </p:cNvSpPr>
          <p:nvPr>
            <p:ph type="sldNum" sz="quarter" idx="12"/>
          </p:nvPr>
        </p:nvSpPr>
        <p:spPr/>
        <p:txBody>
          <a:bodyPr/>
          <a:lstStyle/>
          <a:p>
            <a:fld id="{2F4E6D0A-68BB-8544-9842-20F8DD9B1421}" type="slidenum">
              <a:rPr lang="en-US" smtClean="0"/>
              <a:t>‹#›</a:t>
            </a:fld>
            <a:endParaRPr lang="en-US"/>
          </a:p>
        </p:txBody>
      </p:sp>
    </p:spTree>
    <p:extLst>
      <p:ext uri="{BB962C8B-B14F-4D97-AF65-F5344CB8AC3E}">
        <p14:creationId xmlns:p14="http://schemas.microsoft.com/office/powerpoint/2010/main" val="178421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35DCAD-1DEB-6C81-B9D5-1299312986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B19FBC1-5A3A-AF7C-4D43-92E2473F3DD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A81EBDE-92B5-5CFB-6A7C-C92672EAC7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0421BE-B719-454E-8A41-CEC92FEA44A6}" type="datetimeFigureOut">
              <a:rPr lang="en-US" smtClean="0"/>
              <a:t>9/24/24</a:t>
            </a:fld>
            <a:endParaRPr lang="en-US"/>
          </a:p>
        </p:txBody>
      </p:sp>
      <p:sp>
        <p:nvSpPr>
          <p:cNvPr id="5" name="Footer Placeholder 4">
            <a:extLst>
              <a:ext uri="{FF2B5EF4-FFF2-40B4-BE49-F238E27FC236}">
                <a16:creationId xmlns:a16="http://schemas.microsoft.com/office/drawing/2014/main" id="{8CB45929-4753-808C-1E01-A659F50FEB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C54414B-9D0F-F15B-DBA7-8C940DE0B15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F4E6D0A-68BB-8544-9842-20F8DD9B1421}" type="slidenum">
              <a:rPr lang="en-US" smtClean="0"/>
              <a:t>‹#›</a:t>
            </a:fld>
            <a:endParaRPr lang="en-US"/>
          </a:p>
        </p:txBody>
      </p:sp>
    </p:spTree>
    <p:extLst>
      <p:ext uri="{BB962C8B-B14F-4D97-AF65-F5344CB8AC3E}">
        <p14:creationId xmlns:p14="http://schemas.microsoft.com/office/powerpoint/2010/main" val="2442364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494DD-C085-79E0-ED32-2BC8391D7EE6}"/>
              </a:ext>
            </a:extLst>
          </p:cNvPr>
          <p:cNvSpPr>
            <a:spLocks noGrp="1"/>
          </p:cNvSpPr>
          <p:nvPr>
            <p:ph type="ctrTitle"/>
          </p:nvPr>
        </p:nvSpPr>
        <p:spPr>
          <a:xfrm>
            <a:off x="1422402" y="-619690"/>
            <a:ext cx="9144000" cy="2387600"/>
          </a:xfrm>
        </p:spPr>
        <p:txBody>
          <a:bodyPr/>
          <a:lstStyle/>
          <a:p>
            <a:r>
              <a:rPr lang="en-US" b="1" dirty="0"/>
              <a:t>Properties of Matter</a:t>
            </a:r>
          </a:p>
        </p:txBody>
      </p:sp>
      <p:pic>
        <p:nvPicPr>
          <p:cNvPr id="1026" name="Picture 2">
            <a:extLst>
              <a:ext uri="{FF2B5EF4-FFF2-40B4-BE49-F238E27FC236}">
                <a16:creationId xmlns:a16="http://schemas.microsoft.com/office/drawing/2014/main" id="{C93CE46D-6C5F-3CE9-96F5-E7019237CB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6302" y="1900238"/>
            <a:ext cx="5156200" cy="36775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E102ED2-56C4-0839-473A-B1D22597A610}"/>
              </a:ext>
            </a:extLst>
          </p:cNvPr>
          <p:cNvSpPr txBox="1"/>
          <p:nvPr/>
        </p:nvSpPr>
        <p:spPr>
          <a:xfrm>
            <a:off x="2786858" y="5637559"/>
            <a:ext cx="6415088" cy="646331"/>
          </a:xfrm>
          <a:prstGeom prst="rect">
            <a:avLst/>
          </a:prstGeom>
          <a:noFill/>
        </p:spPr>
        <p:txBody>
          <a:bodyPr wrap="square" rtlCol="0">
            <a:spAutoFit/>
          </a:bodyPr>
          <a:lstStyle/>
          <a:p>
            <a:pPr algn="ctr"/>
            <a:r>
              <a:rPr lang="en-US" i="1" dirty="0"/>
              <a:t>This property is valued at $24,000,000, demonstrating the hypothesis that money can’t buy good taste.</a:t>
            </a:r>
          </a:p>
        </p:txBody>
      </p:sp>
    </p:spTree>
    <p:extLst>
      <p:ext uri="{BB962C8B-B14F-4D97-AF65-F5344CB8AC3E}">
        <p14:creationId xmlns:p14="http://schemas.microsoft.com/office/powerpoint/2010/main" val="1290585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7BFD36-7396-4145-4EBC-375ECFFA6D92}"/>
              </a:ext>
            </a:extLst>
          </p:cNvPr>
          <p:cNvSpPr>
            <a:spLocks noGrp="1"/>
          </p:cNvSpPr>
          <p:nvPr>
            <p:ph type="title"/>
          </p:nvPr>
        </p:nvSpPr>
        <p:spPr/>
        <p:txBody>
          <a:bodyPr/>
          <a:lstStyle/>
          <a:p>
            <a:r>
              <a:rPr lang="en-US" b="1" dirty="0"/>
              <a:t>Practice game:  Chemical or physical?</a:t>
            </a:r>
          </a:p>
        </p:txBody>
      </p:sp>
      <p:sp>
        <p:nvSpPr>
          <p:cNvPr id="4" name="TextBox 3">
            <a:extLst>
              <a:ext uri="{FF2B5EF4-FFF2-40B4-BE49-F238E27FC236}">
                <a16:creationId xmlns:a16="http://schemas.microsoft.com/office/drawing/2014/main" id="{E5455824-A692-C818-2702-34B19439E9BD}"/>
              </a:ext>
            </a:extLst>
          </p:cNvPr>
          <p:cNvSpPr txBox="1"/>
          <p:nvPr/>
        </p:nvSpPr>
        <p:spPr>
          <a:xfrm>
            <a:off x="1298222" y="1772356"/>
            <a:ext cx="9189156" cy="1938992"/>
          </a:xfrm>
          <a:prstGeom prst="rect">
            <a:avLst/>
          </a:prstGeom>
          <a:noFill/>
        </p:spPr>
        <p:txBody>
          <a:bodyPr wrap="square" rtlCol="0">
            <a:spAutoFit/>
          </a:bodyPr>
          <a:lstStyle/>
          <a:p>
            <a:r>
              <a:rPr lang="en-US" sz="2400" dirty="0"/>
              <a:t>In this game, your goal is to determine whether or not a chemical or physical change has occurred, and to describe it in terms of a distinct property for that material.</a:t>
            </a:r>
          </a:p>
          <a:p>
            <a:endParaRPr lang="en-US" sz="2400" dirty="0"/>
          </a:p>
          <a:p>
            <a:r>
              <a:rPr lang="en-US" sz="2400" dirty="0"/>
              <a:t>Example: </a:t>
            </a:r>
          </a:p>
        </p:txBody>
      </p:sp>
      <p:pic>
        <p:nvPicPr>
          <p:cNvPr id="8194" name="Picture 2">
            <a:extLst>
              <a:ext uri="{FF2B5EF4-FFF2-40B4-BE49-F238E27FC236}">
                <a16:creationId xmlns:a16="http://schemas.microsoft.com/office/drawing/2014/main" id="{B427B9FE-73C8-40B2-1219-34BCEE5F64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6025" y="3797073"/>
            <a:ext cx="3443288" cy="25824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3A59E86-FE09-6AC2-4157-901602858AA2}"/>
              </a:ext>
            </a:extLst>
          </p:cNvPr>
          <p:cNvSpPr txBox="1"/>
          <p:nvPr/>
        </p:nvSpPr>
        <p:spPr>
          <a:xfrm>
            <a:off x="6262689" y="4052660"/>
            <a:ext cx="5474406" cy="1938992"/>
          </a:xfrm>
          <a:prstGeom prst="rect">
            <a:avLst/>
          </a:prstGeom>
          <a:noFill/>
        </p:spPr>
        <p:txBody>
          <a:bodyPr wrap="square" rtlCol="0">
            <a:spAutoFit/>
          </a:bodyPr>
          <a:lstStyle/>
          <a:p>
            <a:r>
              <a:rPr lang="en-US" sz="2000" dirty="0"/>
              <a:t>This is a physical change, because heat is spontaneously released and the color of the object is changing.</a:t>
            </a:r>
          </a:p>
          <a:p>
            <a:endParaRPr lang="en-US" sz="2000" dirty="0"/>
          </a:p>
          <a:p>
            <a:r>
              <a:rPr lang="en-US" sz="2000" dirty="0"/>
              <a:t>To answer this question, we would say that “this car is flammable.”</a:t>
            </a:r>
          </a:p>
        </p:txBody>
      </p:sp>
    </p:spTree>
    <p:extLst>
      <p:ext uri="{BB962C8B-B14F-4D97-AF65-F5344CB8AC3E}">
        <p14:creationId xmlns:p14="http://schemas.microsoft.com/office/powerpoint/2010/main" val="34773589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223" name="Rectangle 9222">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410994A-73C6-112A-E3DB-C69783C97D5F}"/>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4600" kern="1200">
                <a:solidFill>
                  <a:schemeClr val="tx1"/>
                </a:solidFill>
                <a:latin typeface="+mj-lt"/>
                <a:ea typeface="+mj-ea"/>
                <a:cs typeface="+mj-cs"/>
              </a:rPr>
              <a:t>Question 1:  Melted lava moving along the ground</a:t>
            </a:r>
          </a:p>
        </p:txBody>
      </p:sp>
      <p:sp>
        <p:nvSpPr>
          <p:cNvPr id="9225"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218" name="Picture 2">
            <a:extLst>
              <a:ext uri="{FF2B5EF4-FFF2-40B4-BE49-F238E27FC236}">
                <a16:creationId xmlns:a16="http://schemas.microsoft.com/office/drawing/2014/main" id="{0C48D523-6F5E-B13B-BC80-6ED6AA1DF0F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4654296" y="1010412"/>
            <a:ext cx="7214616" cy="4809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05233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058D72-2144-4D0D-38EB-B2B1123BE163}"/>
              </a:ext>
            </a:extLst>
          </p:cNvPr>
          <p:cNvSpPr>
            <a:spLocks noGrp="1"/>
          </p:cNvSpPr>
          <p:nvPr>
            <p:ph type="title"/>
          </p:nvPr>
        </p:nvSpPr>
        <p:spPr/>
        <p:txBody>
          <a:bodyPr/>
          <a:lstStyle/>
          <a:p>
            <a:r>
              <a:rPr lang="en-US" b="1" dirty="0"/>
              <a:t>Answer:  Lava is not undergoing a chemical change</a:t>
            </a:r>
          </a:p>
        </p:txBody>
      </p:sp>
      <p:sp>
        <p:nvSpPr>
          <p:cNvPr id="3" name="Content Placeholder 2">
            <a:extLst>
              <a:ext uri="{FF2B5EF4-FFF2-40B4-BE49-F238E27FC236}">
                <a16:creationId xmlns:a16="http://schemas.microsoft.com/office/drawing/2014/main" id="{06BB0335-3EAC-8F19-CF54-6B5E5F096665}"/>
              </a:ext>
            </a:extLst>
          </p:cNvPr>
          <p:cNvSpPr>
            <a:spLocks noGrp="1"/>
          </p:cNvSpPr>
          <p:nvPr>
            <p:ph idx="1"/>
          </p:nvPr>
        </p:nvSpPr>
        <p:spPr>
          <a:xfrm>
            <a:off x="1470378" y="1972380"/>
            <a:ext cx="10515600" cy="4351338"/>
          </a:xfrm>
        </p:spPr>
        <p:txBody>
          <a:bodyPr/>
          <a:lstStyle/>
          <a:p>
            <a:r>
              <a:rPr lang="en-US" dirty="0"/>
              <a:t>Though the lava is very hot, this is not because it’s undergoing a process that results in its giving off additional heat, but is just the result of existing heat being released.</a:t>
            </a:r>
          </a:p>
          <a:p>
            <a:endParaRPr lang="en-US" dirty="0"/>
          </a:p>
          <a:p>
            <a:r>
              <a:rPr lang="en-US" dirty="0"/>
              <a:t>The color can’t really be said to change, as it’s hard to tell what it is.</a:t>
            </a:r>
          </a:p>
          <a:p>
            <a:endParaRPr lang="en-US" dirty="0"/>
          </a:p>
          <a:p>
            <a:r>
              <a:rPr lang="en-US" dirty="0"/>
              <a:t>The material both before and during the process is rock.</a:t>
            </a:r>
          </a:p>
        </p:txBody>
      </p:sp>
    </p:spTree>
    <p:extLst>
      <p:ext uri="{BB962C8B-B14F-4D97-AF65-F5344CB8AC3E}">
        <p14:creationId xmlns:p14="http://schemas.microsoft.com/office/powerpoint/2010/main" val="17613831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3" name="Rectangle 10256">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64" name="Rectangle 1025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AA008BF4-F1B0-58AB-C01B-15D0DBEA373B}"/>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en-US">
                <a:solidFill>
                  <a:schemeClr val="bg1"/>
                </a:solidFill>
              </a:rPr>
              <a:t>Question 2:  Making bread</a:t>
            </a:r>
          </a:p>
        </p:txBody>
      </p:sp>
      <p:pic>
        <p:nvPicPr>
          <p:cNvPr id="10252" name="Picture 12">
            <a:extLst>
              <a:ext uri="{FF2B5EF4-FFF2-40B4-BE49-F238E27FC236}">
                <a16:creationId xmlns:a16="http://schemas.microsoft.com/office/drawing/2014/main" id="{DC072F99-69EC-DED3-5D72-663E3828F6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0355" b="1606"/>
          <a:stretch/>
        </p:blipFill>
        <p:spPr bwMode="auto">
          <a:xfrm>
            <a:off x="841248" y="2516777"/>
            <a:ext cx="6236208" cy="366018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5EA8CCC-78D5-94D8-B11E-105EDEC805B0}"/>
              </a:ext>
            </a:extLst>
          </p:cNvPr>
          <p:cNvSpPr txBox="1"/>
          <p:nvPr/>
        </p:nvSpPr>
        <p:spPr>
          <a:xfrm>
            <a:off x="7546848" y="2516777"/>
            <a:ext cx="3803904" cy="3660185"/>
          </a:xfrm>
          <a:prstGeom prst="rect">
            <a:avLst/>
          </a:prstGeom>
        </p:spPr>
        <p:txBody>
          <a:bodyPr vert="horz" lIns="91440" tIns="45720" rIns="91440" bIns="45720" rtlCol="0" anchor="ctr">
            <a:normAutofit/>
          </a:bodyPr>
          <a:lstStyle/>
          <a:p>
            <a:pPr>
              <a:lnSpc>
                <a:spcPct val="90000"/>
              </a:lnSpc>
              <a:spcAft>
                <a:spcPts val="600"/>
              </a:spcAft>
            </a:pPr>
            <a:r>
              <a:rPr lang="en-US" sz="2200" dirty="0"/>
              <a:t>The Egyptian woman on the left has just put raw dough into an oven, and the one on the right has a pile of baked bread in front of her.</a:t>
            </a:r>
          </a:p>
        </p:txBody>
      </p:sp>
    </p:spTree>
    <p:extLst>
      <p:ext uri="{BB962C8B-B14F-4D97-AF65-F5344CB8AC3E}">
        <p14:creationId xmlns:p14="http://schemas.microsoft.com/office/powerpoint/2010/main" val="9229271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5326A-962B-04A7-A726-7649F6A8C507}"/>
              </a:ext>
            </a:extLst>
          </p:cNvPr>
          <p:cNvSpPr>
            <a:spLocks noGrp="1"/>
          </p:cNvSpPr>
          <p:nvPr>
            <p:ph type="title"/>
          </p:nvPr>
        </p:nvSpPr>
        <p:spPr/>
        <p:txBody>
          <a:bodyPr/>
          <a:lstStyle/>
          <a:p>
            <a:r>
              <a:rPr lang="en-US" b="1" dirty="0"/>
              <a:t>Answer:  The bread is undergoing a chemical change.</a:t>
            </a:r>
          </a:p>
        </p:txBody>
      </p:sp>
      <p:sp>
        <p:nvSpPr>
          <p:cNvPr id="3" name="Content Placeholder 2">
            <a:extLst>
              <a:ext uri="{FF2B5EF4-FFF2-40B4-BE49-F238E27FC236}">
                <a16:creationId xmlns:a16="http://schemas.microsoft.com/office/drawing/2014/main" id="{2E8528FA-2A8D-63E5-D960-3C0E54523655}"/>
              </a:ext>
            </a:extLst>
          </p:cNvPr>
          <p:cNvSpPr>
            <a:spLocks noGrp="1"/>
          </p:cNvSpPr>
          <p:nvPr>
            <p:ph idx="1"/>
          </p:nvPr>
        </p:nvSpPr>
        <p:spPr>
          <a:xfrm>
            <a:off x="1097844" y="1961092"/>
            <a:ext cx="10515600" cy="4351338"/>
          </a:xfrm>
        </p:spPr>
        <p:txBody>
          <a:bodyPr>
            <a:normAutofit fontScale="92500"/>
          </a:bodyPr>
          <a:lstStyle/>
          <a:p>
            <a:pPr marL="0" indent="0">
              <a:buNone/>
            </a:pPr>
            <a:r>
              <a:rPr lang="en-US" dirty="0"/>
              <a:t>The evidence:</a:t>
            </a:r>
          </a:p>
          <a:p>
            <a:r>
              <a:rPr lang="en-US" dirty="0"/>
              <a:t>It gets hot.  However, it’s not entirely clear whether this is because the bread is in an oven or because the heat is being released on its own.</a:t>
            </a:r>
          </a:p>
          <a:p>
            <a:r>
              <a:rPr lang="en-US" dirty="0"/>
              <a:t>There is a color change.  Bread browns when cooked.</a:t>
            </a:r>
          </a:p>
          <a:p>
            <a:r>
              <a:rPr lang="en-US" dirty="0"/>
              <a:t>Bubbling.  It is not a liquid so bubbling would not be expected to occur.</a:t>
            </a:r>
          </a:p>
          <a:p>
            <a:r>
              <a:rPr lang="en-US" dirty="0"/>
              <a:t>Reactions it undergoes:  Before bread is cooked, it is not good for eating.  After it has cooked, it has turned into something that is good for eating.</a:t>
            </a:r>
          </a:p>
          <a:p>
            <a:r>
              <a:rPr lang="en-US" dirty="0"/>
              <a:t>Physical properties have changed:  It has turned from a gooey blob into a firm piece of bread.</a:t>
            </a:r>
          </a:p>
          <a:p>
            <a:endParaRPr lang="en-US" dirty="0"/>
          </a:p>
        </p:txBody>
      </p:sp>
    </p:spTree>
    <p:extLst>
      <p:ext uri="{BB962C8B-B14F-4D97-AF65-F5344CB8AC3E}">
        <p14:creationId xmlns:p14="http://schemas.microsoft.com/office/powerpoint/2010/main" val="13886018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5" name="Rectangle 12294">
            <a:extLst>
              <a:ext uri="{FF2B5EF4-FFF2-40B4-BE49-F238E27FC236}">
                <a16:creationId xmlns:a16="http://schemas.microsoft.com/office/drawing/2014/main" id="{FF9B822F-893E-44C8-963C-64F50ACECB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297" name="Rectangle 12296">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8639" y="347471"/>
            <a:ext cx="11100816" cy="1801368"/>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366267A-FBD4-A837-A1D4-820D8777C4B4}"/>
              </a:ext>
            </a:extLst>
          </p:cNvPr>
          <p:cNvSpPr>
            <a:spLocks noGrp="1"/>
          </p:cNvSpPr>
          <p:nvPr>
            <p:ph type="title"/>
          </p:nvPr>
        </p:nvSpPr>
        <p:spPr>
          <a:xfrm>
            <a:off x="838200" y="585216"/>
            <a:ext cx="10515600" cy="1325563"/>
          </a:xfrm>
        </p:spPr>
        <p:txBody>
          <a:bodyPr vert="horz" lIns="91440" tIns="45720" rIns="91440" bIns="45720" rtlCol="0" anchor="ctr">
            <a:normAutofit/>
          </a:bodyPr>
          <a:lstStyle/>
          <a:p>
            <a:r>
              <a:rPr lang="en-US" b="1">
                <a:solidFill>
                  <a:schemeClr val="bg1"/>
                </a:solidFill>
              </a:rPr>
              <a:t>Question 3: The making of this very embarrassing picture </a:t>
            </a:r>
          </a:p>
        </p:txBody>
      </p:sp>
      <p:pic>
        <p:nvPicPr>
          <p:cNvPr id="12290" name="Picture 2">
            <a:extLst>
              <a:ext uri="{FF2B5EF4-FFF2-40B4-BE49-F238E27FC236}">
                <a16:creationId xmlns:a16="http://schemas.microsoft.com/office/drawing/2014/main" id="{E7414026-68DB-F151-890D-A211A354510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461" b="500"/>
          <a:stretch/>
        </p:blipFill>
        <p:spPr bwMode="auto">
          <a:xfrm>
            <a:off x="841248" y="2516777"/>
            <a:ext cx="6236208" cy="366018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EA3F5F4-DB8E-4019-57AC-551CA8D011A5}"/>
              </a:ext>
            </a:extLst>
          </p:cNvPr>
          <p:cNvSpPr txBox="1"/>
          <p:nvPr/>
        </p:nvSpPr>
        <p:spPr>
          <a:xfrm>
            <a:off x="7546848" y="2516777"/>
            <a:ext cx="3803904" cy="3660185"/>
          </a:xfrm>
          <a:prstGeom prst="rect">
            <a:avLst/>
          </a:prstGeom>
        </p:spPr>
        <p:txBody>
          <a:bodyPr vert="horz" lIns="91440" tIns="45720" rIns="91440" bIns="45720" rtlCol="0" anchor="ctr">
            <a:normAutofit/>
          </a:bodyPr>
          <a:lstStyle/>
          <a:p>
            <a:pPr>
              <a:lnSpc>
                <a:spcPct val="90000"/>
              </a:lnSpc>
              <a:spcAft>
                <a:spcPts val="600"/>
              </a:spcAft>
            </a:pPr>
            <a:r>
              <a:rPr lang="en-US" sz="2200" dirty="0"/>
              <a:t>If you or somebody you love has ever been in a picture like this, please seek help.  You don’t need to suffer from whatever made this happen.</a:t>
            </a:r>
          </a:p>
        </p:txBody>
      </p:sp>
    </p:spTree>
    <p:extLst>
      <p:ext uri="{BB962C8B-B14F-4D97-AF65-F5344CB8AC3E}">
        <p14:creationId xmlns:p14="http://schemas.microsoft.com/office/powerpoint/2010/main" val="7273153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39CE4-C577-BF73-CAC4-AC38E5041605}"/>
              </a:ext>
            </a:extLst>
          </p:cNvPr>
          <p:cNvSpPr>
            <a:spLocks noGrp="1"/>
          </p:cNvSpPr>
          <p:nvPr>
            <p:ph type="title"/>
          </p:nvPr>
        </p:nvSpPr>
        <p:spPr>
          <a:xfrm>
            <a:off x="5069940" y="365124"/>
            <a:ext cx="6172200" cy="1828800"/>
          </a:xfrm>
        </p:spPr>
        <p:txBody>
          <a:bodyPr>
            <a:normAutofit/>
          </a:bodyPr>
          <a:lstStyle/>
          <a:p>
            <a:r>
              <a:rPr lang="en-US"/>
              <a:t>Answer:  It is a physical change</a:t>
            </a:r>
            <a:endParaRPr lang="en-US" dirty="0"/>
          </a:p>
        </p:txBody>
      </p:sp>
      <p:pic>
        <p:nvPicPr>
          <p:cNvPr id="15" name="Picture 4" descr="Chemical formulae are written on paper">
            <a:extLst>
              <a:ext uri="{FF2B5EF4-FFF2-40B4-BE49-F238E27FC236}">
                <a16:creationId xmlns:a16="http://schemas.microsoft.com/office/drawing/2014/main" id="{3F0281D0-BFB4-0D5C-279D-761892A42828}"/>
              </a:ext>
            </a:extLst>
          </p:cNvPr>
          <p:cNvPicPr>
            <a:picLocks noChangeAspect="1"/>
          </p:cNvPicPr>
          <p:nvPr/>
        </p:nvPicPr>
        <p:blipFill rotWithShape="1">
          <a:blip r:embed="rId2"/>
          <a:srcRect l="30744" r="31200"/>
          <a:stretch/>
        </p:blipFill>
        <p:spPr>
          <a:xfrm>
            <a:off x="20" y="10"/>
            <a:ext cx="4639713" cy="6857990"/>
          </a:xfrm>
          <a:prstGeom prst="rect">
            <a:avLst/>
          </a:prstGeom>
        </p:spPr>
      </p:pic>
      <p:sp>
        <p:nvSpPr>
          <p:cNvPr id="16" name="Content Placeholder 2">
            <a:extLst>
              <a:ext uri="{FF2B5EF4-FFF2-40B4-BE49-F238E27FC236}">
                <a16:creationId xmlns:a16="http://schemas.microsoft.com/office/drawing/2014/main" id="{80226CEC-549B-7355-DB7D-5435A15471DC}"/>
              </a:ext>
            </a:extLst>
          </p:cNvPr>
          <p:cNvSpPr>
            <a:spLocks noGrp="1"/>
          </p:cNvSpPr>
          <p:nvPr>
            <p:ph idx="1"/>
          </p:nvPr>
        </p:nvSpPr>
        <p:spPr>
          <a:xfrm>
            <a:off x="5069940" y="2322576"/>
            <a:ext cx="6172200" cy="3858768"/>
          </a:xfrm>
        </p:spPr>
        <p:txBody>
          <a:bodyPr>
            <a:normAutofit/>
          </a:bodyPr>
          <a:lstStyle/>
          <a:p>
            <a:r>
              <a:rPr lang="en-US" sz="2400"/>
              <a:t>Nobody has undergone any change in temperature, color, or other physical properties.</a:t>
            </a:r>
          </a:p>
          <a:p>
            <a:r>
              <a:rPr lang="en-US" sz="2400"/>
              <a:t>Presumably, their chemical properties are the same.</a:t>
            </a:r>
          </a:p>
          <a:p>
            <a:r>
              <a:rPr lang="en-US" sz="2400"/>
              <a:t>I actually don’t have any idea what this picture is supposed to be.  The act of taking it, however, was a physical change.</a:t>
            </a:r>
          </a:p>
        </p:txBody>
      </p:sp>
    </p:spTree>
    <p:extLst>
      <p:ext uri="{BB962C8B-B14F-4D97-AF65-F5344CB8AC3E}">
        <p14:creationId xmlns:p14="http://schemas.microsoft.com/office/powerpoint/2010/main" val="774957101"/>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324BF3-F24F-81FB-0D64-FCBDD20332E4}"/>
              </a:ext>
            </a:extLst>
          </p:cNvPr>
          <p:cNvSpPr>
            <a:spLocks noGrp="1"/>
          </p:cNvSpPr>
          <p:nvPr>
            <p:ph type="title"/>
          </p:nvPr>
        </p:nvSpPr>
        <p:spPr/>
        <p:txBody>
          <a:bodyPr/>
          <a:lstStyle/>
          <a:p>
            <a:r>
              <a:rPr lang="en-US" b="1" dirty="0"/>
              <a:t>To summarize</a:t>
            </a:r>
          </a:p>
        </p:txBody>
      </p:sp>
      <p:sp>
        <p:nvSpPr>
          <p:cNvPr id="3" name="Content Placeholder 2">
            <a:extLst>
              <a:ext uri="{FF2B5EF4-FFF2-40B4-BE49-F238E27FC236}">
                <a16:creationId xmlns:a16="http://schemas.microsoft.com/office/drawing/2014/main" id="{2510627C-EFE7-C85E-3F27-62EE14FF72C4}"/>
              </a:ext>
            </a:extLst>
          </p:cNvPr>
          <p:cNvSpPr>
            <a:spLocks noGrp="1"/>
          </p:cNvSpPr>
          <p:nvPr>
            <p:ph idx="1"/>
          </p:nvPr>
        </p:nvSpPr>
        <p:spPr/>
        <p:txBody>
          <a:bodyPr>
            <a:normAutofit/>
          </a:bodyPr>
          <a:lstStyle/>
          <a:p>
            <a:r>
              <a:rPr lang="en-US" dirty="0"/>
              <a:t>Properties are characteristics that objects or phenomena have.</a:t>
            </a:r>
          </a:p>
          <a:p>
            <a:r>
              <a:rPr lang="en-US" dirty="0"/>
              <a:t>They can be classified as intensive/extensive or chemical/physical.  All properties can be described as being intensive or extensive, and as chemical or physical.</a:t>
            </a:r>
          </a:p>
          <a:p>
            <a:r>
              <a:rPr lang="en-US" dirty="0"/>
              <a:t>Intensive properties depend only on what something is made of.  Extensive properties depend on how much of something is present.</a:t>
            </a:r>
          </a:p>
          <a:p>
            <a:r>
              <a:rPr lang="en-US" dirty="0"/>
              <a:t>What happens in a process determines whether it’s a chemical or physical change.  Generally speaking, if a new substance is made, it was a chemical change.</a:t>
            </a:r>
          </a:p>
          <a:p>
            <a:pPr marL="0" indent="0">
              <a:buNone/>
            </a:pPr>
            <a:endParaRPr lang="en-US" dirty="0"/>
          </a:p>
        </p:txBody>
      </p:sp>
    </p:spTree>
    <p:extLst>
      <p:ext uri="{BB962C8B-B14F-4D97-AF65-F5344CB8AC3E}">
        <p14:creationId xmlns:p14="http://schemas.microsoft.com/office/powerpoint/2010/main" val="6568109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7" name="Rectangle 2056">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E31EC6D-FE38-BA27-9243-6064D36ED2D5}"/>
              </a:ext>
            </a:extLst>
          </p:cNvPr>
          <p:cNvSpPr>
            <a:spLocks noGrp="1"/>
          </p:cNvSpPr>
          <p:nvPr>
            <p:ph type="title"/>
          </p:nvPr>
        </p:nvSpPr>
        <p:spPr>
          <a:xfrm>
            <a:off x="5297762" y="329184"/>
            <a:ext cx="6251110" cy="1783080"/>
          </a:xfrm>
        </p:spPr>
        <p:txBody>
          <a:bodyPr vert="horz" lIns="91440" tIns="45720" rIns="91440" bIns="45720" rtlCol="0" anchor="b">
            <a:normAutofit/>
          </a:bodyPr>
          <a:lstStyle/>
          <a:p>
            <a:r>
              <a:rPr lang="en-US" sz="5400"/>
              <a:t>Let’s consider my grandma…</a:t>
            </a:r>
          </a:p>
        </p:txBody>
      </p:sp>
      <p:pic>
        <p:nvPicPr>
          <p:cNvPr id="2052" name="Picture 4">
            <a:extLst>
              <a:ext uri="{FF2B5EF4-FFF2-40B4-BE49-F238E27FC236}">
                <a16:creationId xmlns:a16="http://schemas.microsoft.com/office/drawing/2014/main" id="{3AFACBAF-0AEB-C706-7C91-0721F408E54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 b="1709"/>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2059"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E940B8F-9002-DF12-8666-20A747DF9E4D}"/>
              </a:ext>
            </a:extLst>
          </p:cNvPr>
          <p:cNvSpPr txBox="1"/>
          <p:nvPr/>
        </p:nvSpPr>
        <p:spPr>
          <a:xfrm>
            <a:off x="5129213" y="2706624"/>
            <a:ext cx="6872287" cy="3867912"/>
          </a:xfrm>
          <a:prstGeom prst="rect">
            <a:avLst/>
          </a:prstGeom>
        </p:spPr>
        <p:txBody>
          <a:bodyPr vert="horz" lIns="91440" tIns="45720" rIns="91440" bIns="45720" rtlCol="0">
            <a:normAutofit/>
          </a:bodyPr>
          <a:lstStyle/>
          <a:p>
            <a:pPr marL="285750" indent="-228600">
              <a:lnSpc>
                <a:spcPct val="90000"/>
              </a:lnSpc>
              <a:spcAft>
                <a:spcPts val="600"/>
              </a:spcAft>
              <a:buFont typeface="Arial" panose="020B0604020202020204" pitchFamily="34" charset="0"/>
              <a:buChar char="•"/>
            </a:pPr>
            <a:r>
              <a:rPr lang="en-US" sz="1900" dirty="0"/>
              <a:t>She lived to be 124 years old</a:t>
            </a:r>
          </a:p>
          <a:p>
            <a:pPr marL="285750" indent="-228600">
              <a:lnSpc>
                <a:spcPct val="90000"/>
              </a:lnSpc>
              <a:spcAft>
                <a:spcPts val="600"/>
              </a:spcAft>
              <a:buFont typeface="Arial" panose="020B0604020202020204" pitchFamily="34" charset="0"/>
              <a:buChar char="•"/>
            </a:pPr>
            <a:r>
              <a:rPr lang="en-US" sz="1900" dirty="0"/>
              <a:t>She smelled like a combination of mothballs and Werther’s candies</a:t>
            </a:r>
          </a:p>
          <a:p>
            <a:pPr marL="285750" indent="-228600">
              <a:lnSpc>
                <a:spcPct val="90000"/>
              </a:lnSpc>
              <a:spcAft>
                <a:spcPts val="600"/>
              </a:spcAft>
              <a:buFont typeface="Arial" panose="020B0604020202020204" pitchFamily="34" charset="0"/>
              <a:buChar char="•"/>
            </a:pPr>
            <a:r>
              <a:rPr lang="en-US" sz="1900" dirty="0"/>
              <a:t>She could run a 5K race in 15 minutes flat</a:t>
            </a:r>
          </a:p>
          <a:p>
            <a:pPr marL="285750" indent="-228600">
              <a:lnSpc>
                <a:spcPct val="90000"/>
              </a:lnSpc>
              <a:spcAft>
                <a:spcPts val="600"/>
              </a:spcAft>
              <a:buFont typeface="Arial" panose="020B0604020202020204" pitchFamily="34" charset="0"/>
              <a:buChar char="•"/>
            </a:pPr>
            <a:r>
              <a:rPr lang="en-US" sz="1900" dirty="0"/>
              <a:t>When she was 95, she tore off her arm in a water skiing accident. This didn’t keep her from continuing the sport.</a:t>
            </a:r>
          </a:p>
          <a:p>
            <a:pPr marL="285750" indent="-228600">
              <a:lnSpc>
                <a:spcPct val="90000"/>
              </a:lnSpc>
              <a:spcAft>
                <a:spcPts val="600"/>
              </a:spcAft>
              <a:buFont typeface="Arial" panose="020B0604020202020204" pitchFamily="34" charset="0"/>
              <a:buChar char="•"/>
            </a:pPr>
            <a:r>
              <a:rPr lang="en-US" sz="1900" dirty="0"/>
              <a:t>When she died, we cremated her to ensure that she wouldn’t come back and haunt the living.</a:t>
            </a:r>
          </a:p>
          <a:p>
            <a:pPr marL="285750" indent="-228600">
              <a:lnSpc>
                <a:spcPct val="90000"/>
              </a:lnSpc>
              <a:spcAft>
                <a:spcPts val="600"/>
              </a:spcAft>
              <a:buFont typeface="Arial" panose="020B0604020202020204" pitchFamily="34" charset="0"/>
              <a:buChar char="•"/>
            </a:pPr>
            <a:r>
              <a:rPr lang="en-US" sz="1900" dirty="0"/>
              <a:t>She only showered once a year. On this day she would spit on the floor and complain about “</a:t>
            </a:r>
            <a:r>
              <a:rPr lang="en-US" sz="1900" dirty="0" err="1"/>
              <a:t>zuhanyos</a:t>
            </a:r>
            <a:r>
              <a:rPr lang="en-US" sz="1900" dirty="0"/>
              <a:t> nap” (shower day).</a:t>
            </a:r>
          </a:p>
          <a:p>
            <a:pPr marL="285750" indent="-228600">
              <a:lnSpc>
                <a:spcPct val="90000"/>
              </a:lnSpc>
              <a:spcAft>
                <a:spcPts val="600"/>
              </a:spcAft>
              <a:buFont typeface="Arial" panose="020B0604020202020204" pitchFamily="34" charset="0"/>
              <a:buChar char="•"/>
            </a:pPr>
            <a:r>
              <a:rPr lang="en-US" sz="1900" dirty="0"/>
              <a:t>She had an overpowering hatred of Belgians, for some reason.</a:t>
            </a:r>
          </a:p>
          <a:p>
            <a:pPr marL="285750" indent="-228600">
              <a:lnSpc>
                <a:spcPct val="90000"/>
              </a:lnSpc>
              <a:spcAft>
                <a:spcPts val="600"/>
              </a:spcAft>
              <a:buFont typeface="Arial" panose="020B0604020202020204" pitchFamily="34" charset="0"/>
              <a:buChar char="•"/>
            </a:pPr>
            <a:endParaRPr lang="en-US" sz="1900" dirty="0"/>
          </a:p>
        </p:txBody>
      </p:sp>
    </p:spTree>
    <p:extLst>
      <p:ext uri="{BB962C8B-B14F-4D97-AF65-F5344CB8AC3E}">
        <p14:creationId xmlns:p14="http://schemas.microsoft.com/office/powerpoint/2010/main" val="25099823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BF3F8-9E75-504E-5CB8-633BDB494158}"/>
              </a:ext>
            </a:extLst>
          </p:cNvPr>
          <p:cNvSpPr>
            <a:spLocks noGrp="1"/>
          </p:cNvSpPr>
          <p:nvPr>
            <p:ph type="title"/>
          </p:nvPr>
        </p:nvSpPr>
        <p:spPr>
          <a:xfrm>
            <a:off x="563210" y="391229"/>
            <a:ext cx="10515600" cy="1325563"/>
          </a:xfrm>
        </p:spPr>
        <p:txBody>
          <a:bodyPr/>
          <a:lstStyle/>
          <a:p>
            <a:r>
              <a:rPr lang="en-US" b="1" dirty="0"/>
              <a:t>All of these characteristics of my grandma are what we refer to as her “properties.”</a:t>
            </a:r>
          </a:p>
        </p:txBody>
      </p:sp>
      <p:sp>
        <p:nvSpPr>
          <p:cNvPr id="3" name="Content Placeholder 2">
            <a:extLst>
              <a:ext uri="{FF2B5EF4-FFF2-40B4-BE49-F238E27FC236}">
                <a16:creationId xmlns:a16="http://schemas.microsoft.com/office/drawing/2014/main" id="{27D2E02E-675F-073C-4459-DC0723534A3E}"/>
              </a:ext>
            </a:extLst>
          </p:cNvPr>
          <p:cNvSpPr>
            <a:spLocks noGrp="1"/>
          </p:cNvSpPr>
          <p:nvPr>
            <p:ph idx="1"/>
          </p:nvPr>
        </p:nvSpPr>
        <p:spPr>
          <a:xfrm>
            <a:off x="838200" y="1825625"/>
            <a:ext cx="10515600" cy="1188508"/>
          </a:xfrm>
        </p:spPr>
        <p:txBody>
          <a:bodyPr>
            <a:normAutofit/>
          </a:bodyPr>
          <a:lstStyle/>
          <a:p>
            <a:pPr marL="0" indent="0">
              <a:buNone/>
            </a:pPr>
            <a:r>
              <a:rPr lang="en-US" sz="3600" dirty="0"/>
              <a:t>Any description we can attribute to something is referred to as a property of that object.</a:t>
            </a:r>
          </a:p>
        </p:txBody>
      </p:sp>
      <p:pic>
        <p:nvPicPr>
          <p:cNvPr id="3074" name="Picture 2">
            <a:extLst>
              <a:ext uri="{FF2B5EF4-FFF2-40B4-BE49-F238E27FC236}">
                <a16:creationId xmlns:a16="http://schemas.microsoft.com/office/drawing/2014/main" id="{6010716C-302E-26BE-269C-570B27E8454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8249" y="3122966"/>
            <a:ext cx="3305175" cy="330517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E50C891-64AC-6F47-2C84-9E54E20D6707}"/>
              </a:ext>
            </a:extLst>
          </p:cNvPr>
          <p:cNvSpPr txBox="1"/>
          <p:nvPr/>
        </p:nvSpPr>
        <p:spPr>
          <a:xfrm>
            <a:off x="5035197" y="3974912"/>
            <a:ext cx="6043613" cy="1384995"/>
          </a:xfrm>
          <a:prstGeom prst="rect">
            <a:avLst/>
          </a:prstGeom>
          <a:noFill/>
        </p:spPr>
        <p:txBody>
          <a:bodyPr wrap="square" rtlCol="0">
            <a:spAutoFit/>
          </a:bodyPr>
          <a:lstStyle/>
          <a:p>
            <a:r>
              <a:rPr lang="en-US" sz="2800" dirty="0"/>
              <a:t>Another property:  When she tried to swim back in 1934, she sank like a stone.</a:t>
            </a:r>
          </a:p>
        </p:txBody>
      </p:sp>
    </p:spTree>
    <p:extLst>
      <p:ext uri="{BB962C8B-B14F-4D97-AF65-F5344CB8AC3E}">
        <p14:creationId xmlns:p14="http://schemas.microsoft.com/office/powerpoint/2010/main" val="22083769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33311-F9F1-58A1-5B06-176A5BB3C93B}"/>
              </a:ext>
            </a:extLst>
          </p:cNvPr>
          <p:cNvSpPr>
            <a:spLocks noGrp="1"/>
          </p:cNvSpPr>
          <p:nvPr>
            <p:ph type="title"/>
          </p:nvPr>
        </p:nvSpPr>
        <p:spPr/>
        <p:txBody>
          <a:bodyPr/>
          <a:lstStyle/>
          <a:p>
            <a:r>
              <a:rPr lang="en-US" b="1" dirty="0"/>
              <a:t>Ways of classifying the properties of matter</a:t>
            </a:r>
          </a:p>
        </p:txBody>
      </p:sp>
      <p:sp>
        <p:nvSpPr>
          <p:cNvPr id="4" name="TextBox 3">
            <a:extLst>
              <a:ext uri="{FF2B5EF4-FFF2-40B4-BE49-F238E27FC236}">
                <a16:creationId xmlns:a16="http://schemas.microsoft.com/office/drawing/2014/main" id="{DA6CA0D7-4ED5-5380-05B6-B7DEC1CB570C}"/>
              </a:ext>
            </a:extLst>
          </p:cNvPr>
          <p:cNvSpPr txBox="1"/>
          <p:nvPr/>
        </p:nvSpPr>
        <p:spPr>
          <a:xfrm>
            <a:off x="1016001" y="1690688"/>
            <a:ext cx="5644443" cy="4524315"/>
          </a:xfrm>
          <a:prstGeom prst="rect">
            <a:avLst/>
          </a:prstGeom>
          <a:noFill/>
        </p:spPr>
        <p:txBody>
          <a:bodyPr wrap="square" rtlCol="0">
            <a:spAutoFit/>
          </a:bodyPr>
          <a:lstStyle/>
          <a:p>
            <a:r>
              <a:rPr lang="en-US" sz="2400" b="1" dirty="0"/>
              <a:t>Method 1:  Intensive vs. Extensive</a:t>
            </a:r>
          </a:p>
          <a:p>
            <a:endParaRPr lang="en-US" sz="2400" dirty="0"/>
          </a:p>
          <a:p>
            <a:r>
              <a:rPr lang="en-US" sz="2400" dirty="0"/>
              <a:t>An </a:t>
            </a:r>
            <a:r>
              <a:rPr lang="en-US" sz="2400" b="1" dirty="0"/>
              <a:t>intensive</a:t>
            </a:r>
            <a:r>
              <a:rPr lang="en-US" sz="2400" dirty="0"/>
              <a:t> property is one that does not depend on the amount of substance present.  For example, if you have a ”fun-sized” candy bar and a full-sized candy bar, the properties they have in common are their intensive properties.</a:t>
            </a:r>
          </a:p>
          <a:p>
            <a:endParaRPr lang="en-US" sz="2400" dirty="0"/>
          </a:p>
          <a:p>
            <a:pPr marL="285750" indent="-285750">
              <a:buFont typeface="Arial" panose="020B0604020202020204" pitchFamily="34" charset="0"/>
              <a:buChar char="•"/>
            </a:pPr>
            <a:r>
              <a:rPr lang="en-US" sz="2400" dirty="0"/>
              <a:t>Examples:  Density, solubility, hardness, melting and boiling point, temperature, any chemical properties.</a:t>
            </a:r>
          </a:p>
        </p:txBody>
      </p:sp>
      <p:pic>
        <p:nvPicPr>
          <p:cNvPr id="4098" name="Picture 2">
            <a:extLst>
              <a:ext uri="{FF2B5EF4-FFF2-40B4-BE49-F238E27FC236}">
                <a16:creationId xmlns:a16="http://schemas.microsoft.com/office/drawing/2014/main" id="{CCA6CFD0-0017-CD08-6D57-CDD4519AE7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9421" y="1643385"/>
            <a:ext cx="4442179" cy="319836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C68213B-9268-5B48-C430-C75C81D52B5C}"/>
              </a:ext>
            </a:extLst>
          </p:cNvPr>
          <p:cNvSpPr txBox="1"/>
          <p:nvPr/>
        </p:nvSpPr>
        <p:spPr>
          <a:xfrm>
            <a:off x="7229475" y="4943475"/>
            <a:ext cx="4124325" cy="646331"/>
          </a:xfrm>
          <a:prstGeom prst="rect">
            <a:avLst/>
          </a:prstGeom>
          <a:noFill/>
        </p:spPr>
        <p:txBody>
          <a:bodyPr wrap="square" rtlCol="0">
            <a:spAutoFit/>
          </a:bodyPr>
          <a:lstStyle/>
          <a:p>
            <a:pPr algn="ctr"/>
            <a:r>
              <a:rPr lang="en-US" i="1" dirty="0"/>
              <a:t>One of grandma’s intensive properties was that had an extremely high melting point.</a:t>
            </a:r>
          </a:p>
        </p:txBody>
      </p:sp>
    </p:spTree>
    <p:extLst>
      <p:ext uri="{BB962C8B-B14F-4D97-AF65-F5344CB8AC3E}">
        <p14:creationId xmlns:p14="http://schemas.microsoft.com/office/powerpoint/2010/main" val="35265283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F7A4820-7A5E-C50F-1CC4-D2F625BA2AC3}"/>
              </a:ext>
            </a:extLst>
          </p:cNvPr>
          <p:cNvSpPr>
            <a:spLocks noGrp="1"/>
          </p:cNvSpPr>
          <p:nvPr>
            <p:ph idx="1"/>
          </p:nvPr>
        </p:nvSpPr>
        <p:spPr>
          <a:xfrm>
            <a:off x="838200" y="785813"/>
            <a:ext cx="4248150" cy="5391150"/>
          </a:xfrm>
        </p:spPr>
        <p:txBody>
          <a:bodyPr>
            <a:normAutofit/>
          </a:bodyPr>
          <a:lstStyle/>
          <a:p>
            <a:pPr marL="0" indent="0">
              <a:buNone/>
            </a:pPr>
            <a:r>
              <a:rPr lang="en-US" sz="3200" b="1" dirty="0"/>
              <a:t>Extensive</a:t>
            </a:r>
            <a:r>
              <a:rPr lang="en-US" sz="3200" dirty="0"/>
              <a:t> properties depend on how much matter is present.</a:t>
            </a:r>
          </a:p>
          <a:p>
            <a:r>
              <a:rPr lang="en-US" sz="3200" dirty="0"/>
              <a:t>Examples include: mass, size (length, width, height), </a:t>
            </a:r>
            <a:r>
              <a:rPr lang="en-US" sz="3200" strike="sngStrike" dirty="0"/>
              <a:t>temperature</a:t>
            </a:r>
          </a:p>
        </p:txBody>
      </p:sp>
      <p:pic>
        <p:nvPicPr>
          <p:cNvPr id="5122" name="Picture 2">
            <a:extLst>
              <a:ext uri="{FF2B5EF4-FFF2-40B4-BE49-F238E27FC236}">
                <a16:creationId xmlns:a16="http://schemas.microsoft.com/office/drawing/2014/main" id="{EA628FAF-56CD-FF47-D524-292F4721C0D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5456" y="650878"/>
            <a:ext cx="3120392" cy="520065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A6535C7-3C24-0F59-669E-8F56FC87B5CF}"/>
              </a:ext>
            </a:extLst>
          </p:cNvPr>
          <p:cNvSpPr txBox="1"/>
          <p:nvPr/>
        </p:nvSpPr>
        <p:spPr>
          <a:xfrm>
            <a:off x="8801100" y="1404544"/>
            <a:ext cx="2671763" cy="3693319"/>
          </a:xfrm>
          <a:prstGeom prst="rect">
            <a:avLst/>
          </a:prstGeom>
          <a:noFill/>
        </p:spPr>
        <p:txBody>
          <a:bodyPr wrap="square" rtlCol="0">
            <a:spAutoFit/>
          </a:bodyPr>
          <a:lstStyle/>
          <a:p>
            <a:r>
              <a:rPr lang="en-US" i="1" dirty="0"/>
              <a:t>My grandmother was able to live among the Inuit between the years of 1914-1921 because her normal body temperature was only 34 degrees Fahrenheit.  Unfortunately, in the only photo taken of her during this time, the photographer had his finger over the lens, obscuring her image.</a:t>
            </a:r>
          </a:p>
        </p:txBody>
      </p:sp>
    </p:spTree>
    <p:extLst>
      <p:ext uri="{BB962C8B-B14F-4D97-AF65-F5344CB8AC3E}">
        <p14:creationId xmlns:p14="http://schemas.microsoft.com/office/powerpoint/2010/main" val="8814638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D3996-3045-ED86-8BB5-224372ED035C}"/>
              </a:ext>
            </a:extLst>
          </p:cNvPr>
          <p:cNvSpPr>
            <a:spLocks noGrp="1"/>
          </p:cNvSpPr>
          <p:nvPr>
            <p:ph type="title"/>
          </p:nvPr>
        </p:nvSpPr>
        <p:spPr/>
        <p:txBody>
          <a:bodyPr/>
          <a:lstStyle/>
          <a:p>
            <a:r>
              <a:rPr lang="en-US" b="1" dirty="0"/>
              <a:t>Classification method 2:  </a:t>
            </a:r>
            <a:r>
              <a:rPr lang="en-US" b="1"/>
              <a:t>Chemical vs. </a:t>
            </a:r>
            <a:r>
              <a:rPr lang="en-US" b="1" dirty="0"/>
              <a:t>physical properties</a:t>
            </a:r>
          </a:p>
        </p:txBody>
      </p:sp>
      <p:sp>
        <p:nvSpPr>
          <p:cNvPr id="6" name="AutoShape 4">
            <a:extLst>
              <a:ext uri="{FF2B5EF4-FFF2-40B4-BE49-F238E27FC236}">
                <a16:creationId xmlns:a16="http://schemas.microsoft.com/office/drawing/2014/main" id="{53CF6197-7A89-5FD8-DBCA-5C7E486A7365}"/>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6">
            <a:extLst>
              <a:ext uri="{FF2B5EF4-FFF2-40B4-BE49-F238E27FC236}">
                <a16:creationId xmlns:a16="http://schemas.microsoft.com/office/drawing/2014/main" id="{BF591ABB-2CA6-5F45-C20C-E8F70CF9036E}"/>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AutoShape 8">
            <a:extLst>
              <a:ext uri="{FF2B5EF4-FFF2-40B4-BE49-F238E27FC236}">
                <a16:creationId xmlns:a16="http://schemas.microsoft.com/office/drawing/2014/main" id="{09A2ACE3-2117-8A5F-5AF3-7E0CFE4FDD03}"/>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 name="AutoShape 12">
            <a:extLst>
              <a:ext uri="{FF2B5EF4-FFF2-40B4-BE49-F238E27FC236}">
                <a16:creationId xmlns:a16="http://schemas.microsoft.com/office/drawing/2014/main" id="{1743293A-832D-BD74-E0BF-9EA96FE7E56D}"/>
              </a:ext>
            </a:extLst>
          </p:cNvPr>
          <p:cNvSpPr>
            <a:spLocks noChangeAspect="1" noChangeArrowheads="1"/>
          </p:cNvSpPr>
          <p:nvPr/>
        </p:nvSpPr>
        <p:spPr bwMode="auto">
          <a:xfrm>
            <a:off x="6400800" y="37338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TextBox 13">
            <a:extLst>
              <a:ext uri="{FF2B5EF4-FFF2-40B4-BE49-F238E27FC236}">
                <a16:creationId xmlns:a16="http://schemas.microsoft.com/office/drawing/2014/main" id="{38383E8B-554B-1848-A143-A2E534B3CAE5}"/>
              </a:ext>
            </a:extLst>
          </p:cNvPr>
          <p:cNvSpPr txBox="1"/>
          <p:nvPr/>
        </p:nvSpPr>
        <p:spPr>
          <a:xfrm>
            <a:off x="937412" y="1822608"/>
            <a:ext cx="7003874" cy="4431983"/>
          </a:xfrm>
          <a:prstGeom prst="rect">
            <a:avLst/>
          </a:prstGeom>
          <a:noFill/>
        </p:spPr>
        <p:txBody>
          <a:bodyPr wrap="square" rtlCol="0">
            <a:spAutoFit/>
          </a:bodyPr>
          <a:lstStyle/>
          <a:p>
            <a:r>
              <a:rPr lang="en-US" sz="2400" b="1" dirty="0"/>
              <a:t>Chemical properties </a:t>
            </a:r>
            <a:r>
              <a:rPr lang="en-US" sz="2400" dirty="0"/>
              <a:t>describe the ability of something to undergo a chemical change.</a:t>
            </a:r>
          </a:p>
          <a:p>
            <a:pPr marL="285750" indent="-285750">
              <a:buFont typeface="Arial" panose="020B0604020202020204" pitchFamily="34" charset="0"/>
              <a:buChar char="•"/>
            </a:pPr>
            <a:r>
              <a:rPr lang="en-US" sz="2400" dirty="0"/>
              <a:t>For example, rusting is a chemical change.  The chemical property, then, of my grandma would be “she does not rust.”  If you simply said “rusting”, that’s a general property, not one specific to my grandma.</a:t>
            </a:r>
          </a:p>
          <a:p>
            <a:pPr marL="285750" indent="-285750">
              <a:buFont typeface="Arial" panose="020B0604020202020204" pitchFamily="34" charset="0"/>
              <a:buChar char="•"/>
            </a:pPr>
            <a:r>
              <a:rPr lang="en-US" sz="2400" dirty="0"/>
              <a:t>Another example:  Since flammability is a chemical property, a chemical property of my grandmother would be that “she is flammable.”</a:t>
            </a:r>
          </a:p>
          <a:p>
            <a:pPr marL="285750" indent="-285750">
              <a:buFont typeface="Arial" panose="020B0604020202020204" pitchFamily="34" charset="0"/>
              <a:buChar char="•"/>
            </a:pPr>
            <a:r>
              <a:rPr lang="en-US" sz="2400" b="1" dirty="0"/>
              <a:t>All chemical properties are intensive properties!</a:t>
            </a:r>
          </a:p>
          <a:p>
            <a:endParaRPr lang="en-US" dirty="0"/>
          </a:p>
        </p:txBody>
      </p:sp>
      <p:pic>
        <p:nvPicPr>
          <p:cNvPr id="18" name="Picture 17" descr="A picture containing text, old, painting&#10;&#10;Description automatically generated">
            <a:extLst>
              <a:ext uri="{FF2B5EF4-FFF2-40B4-BE49-F238E27FC236}">
                <a16:creationId xmlns:a16="http://schemas.microsoft.com/office/drawing/2014/main" id="{10FCB17F-1386-6F31-BFA7-25F8C35C9BD8}"/>
              </a:ext>
            </a:extLst>
          </p:cNvPr>
          <p:cNvPicPr>
            <a:picLocks noChangeAspect="1"/>
          </p:cNvPicPr>
          <p:nvPr/>
        </p:nvPicPr>
        <p:blipFill>
          <a:blip r:embed="rId2"/>
          <a:stretch>
            <a:fillRect/>
          </a:stretch>
        </p:blipFill>
        <p:spPr>
          <a:xfrm>
            <a:off x="8262529" y="1905400"/>
            <a:ext cx="3441442" cy="2742399"/>
          </a:xfrm>
          <a:prstGeom prst="rect">
            <a:avLst/>
          </a:prstGeom>
        </p:spPr>
      </p:pic>
      <p:sp>
        <p:nvSpPr>
          <p:cNvPr id="19" name="TextBox 18">
            <a:extLst>
              <a:ext uri="{FF2B5EF4-FFF2-40B4-BE49-F238E27FC236}">
                <a16:creationId xmlns:a16="http://schemas.microsoft.com/office/drawing/2014/main" id="{03AA38B7-2F17-0CCE-73C3-2877E9384A03}"/>
              </a:ext>
            </a:extLst>
          </p:cNvPr>
          <p:cNvSpPr txBox="1"/>
          <p:nvPr/>
        </p:nvSpPr>
        <p:spPr>
          <a:xfrm>
            <a:off x="8262529" y="4833341"/>
            <a:ext cx="3164400" cy="646331"/>
          </a:xfrm>
          <a:prstGeom prst="rect">
            <a:avLst/>
          </a:prstGeom>
          <a:noFill/>
        </p:spPr>
        <p:txBody>
          <a:bodyPr wrap="square" rtlCol="0">
            <a:spAutoFit/>
          </a:bodyPr>
          <a:lstStyle/>
          <a:p>
            <a:pPr algn="ctr"/>
            <a:r>
              <a:rPr lang="en-US" dirty="0"/>
              <a:t>We thought the Viking funeral was a nice touch.</a:t>
            </a:r>
          </a:p>
        </p:txBody>
      </p:sp>
    </p:spTree>
    <p:extLst>
      <p:ext uri="{BB962C8B-B14F-4D97-AF65-F5344CB8AC3E}">
        <p14:creationId xmlns:p14="http://schemas.microsoft.com/office/powerpoint/2010/main" val="2855018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1BBB3-F1AA-FD01-0174-A28E86F6C98C}"/>
              </a:ext>
            </a:extLst>
          </p:cNvPr>
          <p:cNvSpPr>
            <a:spLocks noGrp="1"/>
          </p:cNvSpPr>
          <p:nvPr>
            <p:ph type="title"/>
          </p:nvPr>
        </p:nvSpPr>
        <p:spPr>
          <a:xfrm>
            <a:off x="838200" y="1166636"/>
            <a:ext cx="10515600" cy="1325563"/>
          </a:xfrm>
        </p:spPr>
        <p:txBody>
          <a:bodyPr>
            <a:normAutofit fontScale="90000"/>
          </a:bodyPr>
          <a:lstStyle/>
          <a:p>
            <a:r>
              <a:rPr lang="en-US" b="1" dirty="0"/>
              <a:t>An important question:  If a chemical property is one that affects the ability of something to undergo a chemical change, how can we tell what it is if we don’t know what chemical changes are?</a:t>
            </a:r>
          </a:p>
        </p:txBody>
      </p:sp>
      <p:pic>
        <p:nvPicPr>
          <p:cNvPr id="7170" name="Picture 2">
            <a:extLst>
              <a:ext uri="{FF2B5EF4-FFF2-40B4-BE49-F238E27FC236}">
                <a16:creationId xmlns:a16="http://schemas.microsoft.com/office/drawing/2014/main" id="{CAF0DA77-4E68-3941-8E33-F035639A05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65288" y="3222801"/>
            <a:ext cx="4430712" cy="307925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1A902BA-839B-F7DD-E1FF-709A57482F7C}"/>
              </a:ext>
            </a:extLst>
          </p:cNvPr>
          <p:cNvSpPr txBox="1"/>
          <p:nvPr/>
        </p:nvSpPr>
        <p:spPr>
          <a:xfrm>
            <a:off x="6581422" y="4569897"/>
            <a:ext cx="5283200" cy="461665"/>
          </a:xfrm>
          <a:prstGeom prst="rect">
            <a:avLst/>
          </a:prstGeom>
          <a:noFill/>
        </p:spPr>
        <p:txBody>
          <a:bodyPr wrap="square" rtlCol="0">
            <a:spAutoFit/>
          </a:bodyPr>
          <a:lstStyle/>
          <a:p>
            <a:r>
              <a:rPr lang="en-US" sz="2400" i="1" dirty="0"/>
              <a:t>Chemical or physical change?</a:t>
            </a:r>
          </a:p>
        </p:txBody>
      </p:sp>
    </p:spTree>
    <p:extLst>
      <p:ext uri="{BB962C8B-B14F-4D97-AF65-F5344CB8AC3E}">
        <p14:creationId xmlns:p14="http://schemas.microsoft.com/office/powerpoint/2010/main" val="3454343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4F214-571D-3174-A43C-9F8983BF8C13}"/>
              </a:ext>
            </a:extLst>
          </p:cNvPr>
          <p:cNvSpPr>
            <a:spLocks noGrp="1"/>
          </p:cNvSpPr>
          <p:nvPr>
            <p:ph type="title"/>
          </p:nvPr>
        </p:nvSpPr>
        <p:spPr>
          <a:xfrm>
            <a:off x="578555" y="365125"/>
            <a:ext cx="10515600" cy="1325563"/>
          </a:xfrm>
        </p:spPr>
        <p:txBody>
          <a:bodyPr/>
          <a:lstStyle/>
          <a:p>
            <a:r>
              <a:rPr lang="en-US" b="1" dirty="0"/>
              <a:t>How you can tell if something is a chemical change or a physical change:</a:t>
            </a:r>
          </a:p>
        </p:txBody>
      </p:sp>
      <p:sp>
        <p:nvSpPr>
          <p:cNvPr id="4" name="TextBox 3">
            <a:extLst>
              <a:ext uri="{FF2B5EF4-FFF2-40B4-BE49-F238E27FC236}">
                <a16:creationId xmlns:a16="http://schemas.microsoft.com/office/drawing/2014/main" id="{D44FFFEE-2654-2954-CBC2-C336BBF83164}"/>
              </a:ext>
            </a:extLst>
          </p:cNvPr>
          <p:cNvSpPr txBox="1"/>
          <p:nvPr/>
        </p:nvSpPr>
        <p:spPr>
          <a:xfrm>
            <a:off x="778933" y="1964266"/>
            <a:ext cx="11029244" cy="4601260"/>
          </a:xfrm>
          <a:prstGeom prst="rect">
            <a:avLst/>
          </a:prstGeom>
          <a:noFill/>
        </p:spPr>
        <p:txBody>
          <a:bodyPr wrap="square" rtlCol="0">
            <a:spAutoFit/>
          </a:bodyPr>
          <a:lstStyle/>
          <a:p>
            <a:r>
              <a:rPr lang="en-US" sz="2500" b="1" dirty="0"/>
              <a:t>A vague explanation:  A change is chemical if new stuff is formed, while a change is physical if it just results in a rearrangement of the stuff you already have.</a:t>
            </a:r>
          </a:p>
          <a:p>
            <a:endParaRPr lang="en-US" sz="2500" dirty="0"/>
          </a:p>
          <a:p>
            <a:r>
              <a:rPr lang="en-US" sz="2500" dirty="0"/>
              <a:t>Examples of physical changes:</a:t>
            </a:r>
          </a:p>
          <a:p>
            <a:pPr marL="285750" indent="-285750">
              <a:buFont typeface="Arial" panose="020B0604020202020204" pitchFamily="34" charset="0"/>
              <a:buChar char="•"/>
            </a:pPr>
            <a:r>
              <a:rPr lang="en-US" sz="2500" dirty="0"/>
              <a:t>Melting ice takes solid water and turns it into liquid water – the same stuff.</a:t>
            </a:r>
          </a:p>
          <a:p>
            <a:pPr marL="285750" indent="-285750">
              <a:buFont typeface="Arial" panose="020B0604020202020204" pitchFamily="34" charset="0"/>
              <a:buChar char="•"/>
            </a:pPr>
            <a:r>
              <a:rPr lang="en-US" sz="2500" dirty="0"/>
              <a:t>Heating a bowling ball turns it into a warmer, but identical, bowling ball.</a:t>
            </a:r>
          </a:p>
          <a:p>
            <a:endParaRPr lang="en-US" sz="2500" dirty="0"/>
          </a:p>
          <a:p>
            <a:r>
              <a:rPr lang="en-US" sz="2500" dirty="0"/>
              <a:t>Examples of chemical changes:</a:t>
            </a:r>
          </a:p>
          <a:p>
            <a:pPr marL="285750" indent="-285750">
              <a:buFont typeface="Arial" panose="020B0604020202020204" pitchFamily="34" charset="0"/>
              <a:buChar char="•"/>
            </a:pPr>
            <a:r>
              <a:rPr lang="en-US" sz="2500" dirty="0"/>
              <a:t>Burning paper, because when you’re done, the ash is different stuff than the paper</a:t>
            </a:r>
          </a:p>
          <a:p>
            <a:pPr marL="285750" indent="-285750">
              <a:buFont typeface="Arial" panose="020B0604020202020204" pitchFamily="34" charset="0"/>
              <a:buChar char="•"/>
            </a:pPr>
            <a:r>
              <a:rPr lang="en-US" sz="2500" dirty="0"/>
              <a:t>Rusting steel, because rust and steel are definitely different things.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22129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D2E992-98AB-56EB-C753-06A78D09BF18}"/>
              </a:ext>
            </a:extLst>
          </p:cNvPr>
          <p:cNvSpPr>
            <a:spLocks noGrp="1"/>
          </p:cNvSpPr>
          <p:nvPr>
            <p:ph type="title"/>
          </p:nvPr>
        </p:nvSpPr>
        <p:spPr/>
        <p:txBody>
          <a:bodyPr>
            <a:normAutofit/>
          </a:bodyPr>
          <a:lstStyle/>
          <a:p>
            <a:r>
              <a:rPr lang="en-US" sz="3600" dirty="0"/>
              <a:t>How can you tell in a scientific way whether something has undergone a chemical or physical change?</a:t>
            </a:r>
          </a:p>
        </p:txBody>
      </p:sp>
      <p:graphicFrame>
        <p:nvGraphicFramePr>
          <p:cNvPr id="4" name="Table 4">
            <a:extLst>
              <a:ext uri="{FF2B5EF4-FFF2-40B4-BE49-F238E27FC236}">
                <a16:creationId xmlns:a16="http://schemas.microsoft.com/office/drawing/2014/main" id="{7966A15C-7074-941E-DB1F-05C48BCBD145}"/>
              </a:ext>
            </a:extLst>
          </p:cNvPr>
          <p:cNvGraphicFramePr>
            <a:graphicFrameLocks noGrp="1"/>
          </p:cNvGraphicFramePr>
          <p:nvPr>
            <p:extLst>
              <p:ext uri="{D42A27DB-BD31-4B8C-83A1-F6EECF244321}">
                <p14:modId xmlns:p14="http://schemas.microsoft.com/office/powerpoint/2010/main" val="3559523173"/>
              </p:ext>
            </p:extLst>
          </p:nvPr>
        </p:nvGraphicFramePr>
        <p:xfrm>
          <a:off x="838200" y="1893710"/>
          <a:ext cx="10636955" cy="4668520"/>
        </p:xfrm>
        <a:graphic>
          <a:graphicData uri="http://schemas.openxmlformats.org/drawingml/2006/table">
            <a:tbl>
              <a:tblPr firstRow="1" bandRow="1">
                <a:tableStyleId>{5C22544A-7EE6-4342-B048-85BDC9FD1C3A}</a:tableStyleId>
              </a:tblPr>
              <a:tblGrid>
                <a:gridCol w="1728503">
                  <a:extLst>
                    <a:ext uri="{9D8B030D-6E8A-4147-A177-3AD203B41FA5}">
                      <a16:colId xmlns:a16="http://schemas.microsoft.com/office/drawing/2014/main" val="4282753564"/>
                    </a:ext>
                  </a:extLst>
                </a:gridCol>
                <a:gridCol w="4240497">
                  <a:extLst>
                    <a:ext uri="{9D8B030D-6E8A-4147-A177-3AD203B41FA5}">
                      <a16:colId xmlns:a16="http://schemas.microsoft.com/office/drawing/2014/main" val="3232502393"/>
                    </a:ext>
                  </a:extLst>
                </a:gridCol>
                <a:gridCol w="4667955">
                  <a:extLst>
                    <a:ext uri="{9D8B030D-6E8A-4147-A177-3AD203B41FA5}">
                      <a16:colId xmlns:a16="http://schemas.microsoft.com/office/drawing/2014/main" val="2134007197"/>
                    </a:ext>
                  </a:extLst>
                </a:gridCol>
              </a:tblGrid>
              <a:tr h="370840">
                <a:tc>
                  <a:txBody>
                    <a:bodyPr/>
                    <a:lstStyle/>
                    <a:p>
                      <a:pPr algn="ctr"/>
                      <a:r>
                        <a:rPr lang="en-US" sz="1800" dirty="0"/>
                        <a:t>Phenomenon</a:t>
                      </a:r>
                    </a:p>
                  </a:txBody>
                  <a:tcPr anchor="ctr"/>
                </a:tc>
                <a:tc>
                  <a:txBody>
                    <a:bodyPr/>
                    <a:lstStyle/>
                    <a:p>
                      <a:pPr algn="ctr"/>
                      <a:r>
                        <a:rPr lang="en-US" sz="1800" dirty="0"/>
                        <a:t>Chemical change</a:t>
                      </a:r>
                    </a:p>
                  </a:txBody>
                  <a:tcPr anchor="ctr"/>
                </a:tc>
                <a:tc>
                  <a:txBody>
                    <a:bodyPr/>
                    <a:lstStyle/>
                    <a:p>
                      <a:pPr algn="ctr"/>
                      <a:r>
                        <a:rPr lang="en-US" sz="1800" dirty="0"/>
                        <a:t>Physical change</a:t>
                      </a:r>
                    </a:p>
                  </a:txBody>
                  <a:tcPr anchor="ctr"/>
                </a:tc>
                <a:extLst>
                  <a:ext uri="{0D108BD9-81ED-4DB2-BD59-A6C34878D82A}">
                    <a16:rowId xmlns:a16="http://schemas.microsoft.com/office/drawing/2014/main" val="44529378"/>
                  </a:ext>
                </a:extLst>
              </a:tr>
              <a:tr h="370840">
                <a:tc>
                  <a:txBody>
                    <a:bodyPr/>
                    <a:lstStyle/>
                    <a:p>
                      <a:pPr algn="ctr"/>
                      <a:r>
                        <a:rPr lang="en-US" sz="1800" dirty="0"/>
                        <a:t>Bubbling</a:t>
                      </a:r>
                    </a:p>
                  </a:txBody>
                  <a:tcPr anchor="ctr"/>
                </a:tc>
                <a:tc>
                  <a:txBody>
                    <a:bodyPr/>
                    <a:lstStyle/>
                    <a:p>
                      <a:pPr algn="ctr"/>
                      <a:r>
                        <a:rPr lang="en-US" sz="1800" dirty="0"/>
                        <a:t>If two things bubble when mixed that’s probably a chemical change.</a:t>
                      </a:r>
                    </a:p>
                  </a:txBody>
                  <a:tcPr anchor="ctr"/>
                </a:tc>
                <a:tc>
                  <a:txBody>
                    <a:bodyPr/>
                    <a:lstStyle/>
                    <a:p>
                      <a:pPr algn="ctr"/>
                      <a:r>
                        <a:rPr lang="en-US" sz="1800" dirty="0"/>
                        <a:t>If something bubbles because you made it hot, it’s boiling – this is NOT a chemical change because it’s the same stuff.</a:t>
                      </a:r>
                    </a:p>
                  </a:txBody>
                  <a:tcPr anchor="ctr"/>
                </a:tc>
                <a:extLst>
                  <a:ext uri="{0D108BD9-81ED-4DB2-BD59-A6C34878D82A}">
                    <a16:rowId xmlns:a16="http://schemas.microsoft.com/office/drawing/2014/main" val="895358432"/>
                  </a:ext>
                </a:extLst>
              </a:tr>
              <a:tr h="370840">
                <a:tc>
                  <a:txBody>
                    <a:bodyPr/>
                    <a:lstStyle/>
                    <a:p>
                      <a:pPr algn="ctr"/>
                      <a:r>
                        <a:rPr lang="en-US" sz="1800" dirty="0"/>
                        <a:t>Temperature change</a:t>
                      </a:r>
                    </a:p>
                  </a:txBody>
                  <a:tcPr anchor="ctr"/>
                </a:tc>
                <a:tc>
                  <a:txBody>
                    <a:bodyPr/>
                    <a:lstStyle/>
                    <a:p>
                      <a:pPr algn="ctr"/>
                      <a:r>
                        <a:rPr lang="en-US" sz="1800" dirty="0"/>
                        <a:t>If something gets spontaneously hotter or colder, it’s a chemical change.  Example, a cold packet goes from room temperature to low temperature by itself.</a:t>
                      </a:r>
                    </a:p>
                  </a:txBody>
                  <a:tcPr anchor="ctr"/>
                </a:tc>
                <a:tc>
                  <a:txBody>
                    <a:bodyPr/>
                    <a:lstStyle/>
                    <a:p>
                      <a:pPr algn="ctr"/>
                      <a:r>
                        <a:rPr lang="en-US" sz="1800" dirty="0"/>
                        <a:t>If something gets hotter or colder because you did something to make it hotter or colder, it’s a physical change.  For example, a brick in the oven will get hot because </a:t>
                      </a:r>
                      <a:r>
                        <a:rPr lang="en-US" sz="1800" i="1" dirty="0"/>
                        <a:t>you</a:t>
                      </a:r>
                      <a:r>
                        <a:rPr lang="en-US" sz="1800" dirty="0"/>
                        <a:t> added the heat.</a:t>
                      </a:r>
                    </a:p>
                  </a:txBody>
                  <a:tcPr anchor="ctr"/>
                </a:tc>
                <a:extLst>
                  <a:ext uri="{0D108BD9-81ED-4DB2-BD59-A6C34878D82A}">
                    <a16:rowId xmlns:a16="http://schemas.microsoft.com/office/drawing/2014/main" val="2908634376"/>
                  </a:ext>
                </a:extLst>
              </a:tr>
              <a:tr h="370840">
                <a:tc>
                  <a:txBody>
                    <a:bodyPr/>
                    <a:lstStyle/>
                    <a:p>
                      <a:pPr algn="ctr"/>
                      <a:r>
                        <a:rPr lang="en-US" sz="1800" dirty="0"/>
                        <a:t>Color change</a:t>
                      </a:r>
                    </a:p>
                  </a:txBody>
                  <a:tcPr anchor="ctr"/>
                </a:tc>
                <a:tc>
                  <a:txBody>
                    <a:bodyPr/>
                    <a:lstStyle/>
                    <a:p>
                      <a:pPr algn="ctr"/>
                      <a:r>
                        <a:rPr lang="en-US" sz="1800" dirty="0"/>
                        <a:t>Sometimes happens with chemical changes.</a:t>
                      </a:r>
                    </a:p>
                  </a:txBody>
                  <a:tcPr anchor="ctr"/>
                </a:tc>
                <a:tc>
                  <a:txBody>
                    <a:bodyPr/>
                    <a:lstStyle/>
                    <a:p>
                      <a:pPr algn="ctr"/>
                      <a:r>
                        <a:rPr lang="en-US" sz="1800" dirty="0"/>
                        <a:t>Less often happens with physical changes</a:t>
                      </a:r>
                    </a:p>
                  </a:txBody>
                  <a:tcPr anchor="ctr"/>
                </a:tc>
                <a:extLst>
                  <a:ext uri="{0D108BD9-81ED-4DB2-BD59-A6C34878D82A}">
                    <a16:rowId xmlns:a16="http://schemas.microsoft.com/office/drawing/2014/main" val="543178022"/>
                  </a:ext>
                </a:extLst>
              </a:tr>
              <a:tr h="370840">
                <a:tc>
                  <a:txBody>
                    <a:bodyPr/>
                    <a:lstStyle/>
                    <a:p>
                      <a:pPr algn="ctr"/>
                      <a:r>
                        <a:rPr lang="en-US" sz="1800" dirty="0"/>
                        <a:t>Reactions it undergoes</a:t>
                      </a:r>
                    </a:p>
                  </a:txBody>
                  <a:tcPr anchor="ctr"/>
                </a:tc>
                <a:tc>
                  <a:txBody>
                    <a:bodyPr/>
                    <a:lstStyle/>
                    <a:p>
                      <a:pPr algn="ctr"/>
                      <a:r>
                        <a:rPr lang="en-US" sz="1800" dirty="0"/>
                        <a:t>If the material doesn’t do the same reactions it did before, it was a chemical change.</a:t>
                      </a:r>
                    </a:p>
                  </a:txBody>
                  <a:tcPr anchor="ctr"/>
                </a:tc>
                <a:tc>
                  <a:txBody>
                    <a:bodyPr/>
                    <a:lstStyle/>
                    <a:p>
                      <a:pPr algn="ctr"/>
                      <a:r>
                        <a:rPr lang="en-US" sz="1800" dirty="0"/>
                        <a:t>If the material can still do the reactions it did before, it was a physical change.</a:t>
                      </a:r>
                    </a:p>
                  </a:txBody>
                  <a:tcPr anchor="ctr"/>
                </a:tc>
                <a:extLst>
                  <a:ext uri="{0D108BD9-81ED-4DB2-BD59-A6C34878D82A}">
                    <a16:rowId xmlns:a16="http://schemas.microsoft.com/office/drawing/2014/main" val="2698053345"/>
                  </a:ext>
                </a:extLst>
              </a:tr>
              <a:tr h="370840">
                <a:tc>
                  <a:txBody>
                    <a:bodyPr/>
                    <a:lstStyle/>
                    <a:p>
                      <a:pPr algn="ctr"/>
                      <a:r>
                        <a:rPr lang="en-US" sz="1800" dirty="0"/>
                        <a:t>Physical properties</a:t>
                      </a:r>
                    </a:p>
                  </a:txBody>
                  <a:tcPr anchor="ctr"/>
                </a:tc>
                <a:tc>
                  <a:txBody>
                    <a:bodyPr/>
                    <a:lstStyle/>
                    <a:p>
                      <a:pPr algn="ctr"/>
                      <a:r>
                        <a:rPr lang="en-US" sz="1800" dirty="0"/>
                        <a:t>During a chemical process, the physical properties of a material usually change.</a:t>
                      </a:r>
                    </a:p>
                  </a:txBody>
                  <a:tcPr anchor="ctr"/>
                </a:tc>
                <a:tc>
                  <a:txBody>
                    <a:bodyPr/>
                    <a:lstStyle/>
                    <a:p>
                      <a:pPr algn="ctr"/>
                      <a:r>
                        <a:rPr lang="en-US" sz="1800" dirty="0"/>
                        <a:t>During a physical process, it is less likely to see the physical properties of a material change.</a:t>
                      </a:r>
                    </a:p>
                  </a:txBody>
                  <a:tcPr anchor="ctr"/>
                </a:tc>
                <a:extLst>
                  <a:ext uri="{0D108BD9-81ED-4DB2-BD59-A6C34878D82A}">
                    <a16:rowId xmlns:a16="http://schemas.microsoft.com/office/drawing/2014/main" val="562642941"/>
                  </a:ext>
                </a:extLst>
              </a:tr>
            </a:tbl>
          </a:graphicData>
        </a:graphic>
      </p:graphicFrame>
    </p:spTree>
    <p:extLst>
      <p:ext uri="{BB962C8B-B14F-4D97-AF65-F5344CB8AC3E}">
        <p14:creationId xmlns:p14="http://schemas.microsoft.com/office/powerpoint/2010/main" val="318050198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11801</TotalTime>
  <Words>1351</Words>
  <Application>Microsoft Macintosh PowerPoint</Application>
  <PresentationFormat>Widescreen</PresentationFormat>
  <Paragraphs>94</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Properties of Matter</vt:lpstr>
      <vt:lpstr>Let’s consider my grandma…</vt:lpstr>
      <vt:lpstr>All of these characteristics of my grandma are what we refer to as her “properties.”</vt:lpstr>
      <vt:lpstr>Ways of classifying the properties of matter</vt:lpstr>
      <vt:lpstr>PowerPoint Presentation</vt:lpstr>
      <vt:lpstr>Classification method 2:  Chemical vs. physical properties</vt:lpstr>
      <vt:lpstr>An important question:  If a chemical property is one that affects the ability of something to undergo a chemical change, how can we tell what it is if we don’t know what chemical changes are?</vt:lpstr>
      <vt:lpstr>How you can tell if something is a chemical change or a physical change:</vt:lpstr>
      <vt:lpstr>How can you tell in a scientific way whether something has undergone a chemical or physical change?</vt:lpstr>
      <vt:lpstr>Practice game:  Chemical or physical?</vt:lpstr>
      <vt:lpstr>Question 1:  Melted lava moving along the ground</vt:lpstr>
      <vt:lpstr>Answer:  Lava is not undergoing a chemical change</vt:lpstr>
      <vt:lpstr>Question 2:  Making bread</vt:lpstr>
      <vt:lpstr>Answer:  The bread is undergoing a chemical change.</vt:lpstr>
      <vt:lpstr>Question 3: The making of this very embarrassing picture </vt:lpstr>
      <vt:lpstr>Answer:  It is a physical change</vt:lpstr>
      <vt:lpstr>To summarize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Properties of Matter</dc:title>
  <dc:creator>Ian Guch</dc:creator>
  <cp:lastModifiedBy>Ian Guch</cp:lastModifiedBy>
  <cp:revision>7</cp:revision>
  <cp:lastPrinted>2022-07-08T14:58:42Z</cp:lastPrinted>
  <dcterms:created xsi:type="dcterms:W3CDTF">2022-06-30T14:06:22Z</dcterms:created>
  <dcterms:modified xsi:type="dcterms:W3CDTF">2024-09-24T16:23:51Z</dcterms:modified>
</cp:coreProperties>
</file>